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0" r:id="rId4"/>
    <p:sldId id="257" r:id="rId5"/>
    <p:sldId id="258" r:id="rId6"/>
    <p:sldId id="259" r:id="rId7"/>
    <p:sldId id="271" r:id="rId8"/>
    <p:sldId id="260" r:id="rId9"/>
    <p:sldId id="261" r:id="rId10"/>
    <p:sldId id="269" r:id="rId11"/>
    <p:sldId id="262" r:id="rId12"/>
    <p:sldId id="263" r:id="rId13"/>
    <p:sldId id="264" r:id="rId14"/>
    <p:sldId id="265" r:id="rId15"/>
    <p:sldId id="273" r:id="rId16"/>
    <p:sldId id="26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4624-7657-42B5-B42E-070DA6B64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EF12BD-843B-4B78-91C8-08B77A3CF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1D480F-5837-40D8-8C36-DA19F6436492}"/>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5" name="Footer Placeholder 4">
            <a:extLst>
              <a:ext uri="{FF2B5EF4-FFF2-40B4-BE49-F238E27FC236}">
                <a16:creationId xmlns:a16="http://schemas.microsoft.com/office/drawing/2014/main" id="{5E3DD433-9961-44BE-99F6-F37F3825F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BF54D-015E-489A-8783-AB4E5C7E63FB}"/>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146260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33F3-C14D-427A-BF22-7E01853630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14C66-65A2-4EFA-9625-363CBE1523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3798E-409A-471B-A48B-3FC2FCBEC81D}"/>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5" name="Footer Placeholder 4">
            <a:extLst>
              <a:ext uri="{FF2B5EF4-FFF2-40B4-BE49-F238E27FC236}">
                <a16:creationId xmlns:a16="http://schemas.microsoft.com/office/drawing/2014/main" id="{2AE2BD84-3E7C-48D3-9E4E-83CE43156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A8C39-0324-42EF-A1C8-50B8B8E6D4BF}"/>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156488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898D15-3880-460B-A83F-2F32B4BDA3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C9E03-3078-4B33-934C-431A03854F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123E81-BF3D-4FBC-BA39-2229388C6D4E}"/>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5" name="Footer Placeholder 4">
            <a:extLst>
              <a:ext uri="{FF2B5EF4-FFF2-40B4-BE49-F238E27FC236}">
                <a16:creationId xmlns:a16="http://schemas.microsoft.com/office/drawing/2014/main" id="{CED5040A-A6BC-4CA5-8683-27385E3D0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5A22D-DA57-4D94-9235-7EB3E5D4F896}"/>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275204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4B1E-BF60-4D2C-9BC7-1997A1672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EBA6E-7738-4019-9ED7-1FD70F73FD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3446A-C755-4684-8592-0B7D272C107F}"/>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5" name="Footer Placeholder 4">
            <a:extLst>
              <a:ext uri="{FF2B5EF4-FFF2-40B4-BE49-F238E27FC236}">
                <a16:creationId xmlns:a16="http://schemas.microsoft.com/office/drawing/2014/main" id="{6EE2D1B8-8328-4713-9124-0759DEFFD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EB4F1-2AE5-4C3E-9FC7-5F9B855A9A82}"/>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317680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8C4BE-64B3-4814-A116-C337DC792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51B8A-A834-4708-BF24-B85BAC6EA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DF5870-784A-4207-9365-CFA321557ED5}"/>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5" name="Footer Placeholder 4">
            <a:extLst>
              <a:ext uri="{FF2B5EF4-FFF2-40B4-BE49-F238E27FC236}">
                <a16:creationId xmlns:a16="http://schemas.microsoft.com/office/drawing/2014/main" id="{647174DC-4AB0-4991-A226-D90802D6E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2B5FA-B690-47D0-A404-BF72B81D63B4}"/>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39631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791C-7A89-4F42-AE0B-DD8DB37C41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C1E91-FCA7-4B6F-A61E-4BCC1BE37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21AC8A-07AE-4B9E-A77A-E68A8A0D46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7B79B-F512-4476-9C76-71D60AB70071}"/>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6" name="Footer Placeholder 5">
            <a:extLst>
              <a:ext uri="{FF2B5EF4-FFF2-40B4-BE49-F238E27FC236}">
                <a16:creationId xmlns:a16="http://schemas.microsoft.com/office/drawing/2014/main" id="{8531F9E0-C4FB-4878-B462-B9FB7454D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DDECD-A23B-46B6-B887-EE84843D9921}"/>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13711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AD44-6A80-4C1E-B034-ED3E7439F8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F16A93-7874-4A5B-B2E0-1CAA183C2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429C2A-DFBB-45ED-BB8A-62ED7EF897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78A4BD-EAF7-4CB7-B7C3-96EB8D2535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3CF674-9CFA-458F-B68C-FDC25ACE98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DAA052-7314-4BC2-98C5-04F7327BE237}"/>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8" name="Footer Placeholder 7">
            <a:extLst>
              <a:ext uri="{FF2B5EF4-FFF2-40B4-BE49-F238E27FC236}">
                <a16:creationId xmlns:a16="http://schemas.microsoft.com/office/drawing/2014/main" id="{00CA1C66-9925-4F4F-8DD8-3AFAE31AB2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0D7E4B-E6A3-4607-A63A-8AFF896BD4E1}"/>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3478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24DC-C4ED-4D28-B4F1-0980A6B6C8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07FE61-D9BF-4E50-8C1F-FF959B0610AE}"/>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4" name="Footer Placeholder 3">
            <a:extLst>
              <a:ext uri="{FF2B5EF4-FFF2-40B4-BE49-F238E27FC236}">
                <a16:creationId xmlns:a16="http://schemas.microsoft.com/office/drawing/2014/main" id="{FEA23D4E-C177-4BEF-A493-1F8C4B0FE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04E387-DF40-4256-9839-7FD736C91A7A}"/>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316556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B278F-4B69-4E9C-B78B-73126C748822}"/>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3" name="Footer Placeholder 2">
            <a:extLst>
              <a:ext uri="{FF2B5EF4-FFF2-40B4-BE49-F238E27FC236}">
                <a16:creationId xmlns:a16="http://schemas.microsoft.com/office/drawing/2014/main" id="{2A32C3DA-DA88-4482-B9D7-B952D633A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C29EBC-EEA2-4ACC-B180-686EB4B40D7F}"/>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412104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BA36-EA90-4C55-82EC-F8411ED8B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DAD4F8-6F84-4BA6-A505-AA110B142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1B7AF1-6E12-44DE-93D6-D81A254D2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F7167C-6537-4218-AA52-E9E95CFDC3DE}"/>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6" name="Footer Placeholder 5">
            <a:extLst>
              <a:ext uri="{FF2B5EF4-FFF2-40B4-BE49-F238E27FC236}">
                <a16:creationId xmlns:a16="http://schemas.microsoft.com/office/drawing/2014/main" id="{D9B92C6F-1CC1-4967-88B1-A19BE0664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A2E02-4BFD-41C1-A436-DA0440117238}"/>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67751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9D3E-A0C8-4CB2-8C3C-DE859140C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F2428D-5C9E-4F54-9F96-4F0A06B3A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DD0C1C-A989-4223-BBD7-AB6F39E90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ACC5F5-680D-494A-A241-C407C83AAC1C}"/>
              </a:ext>
            </a:extLst>
          </p:cNvPr>
          <p:cNvSpPr>
            <a:spLocks noGrp="1"/>
          </p:cNvSpPr>
          <p:nvPr>
            <p:ph type="dt" sz="half" idx="10"/>
          </p:nvPr>
        </p:nvSpPr>
        <p:spPr/>
        <p:txBody>
          <a:bodyPr/>
          <a:lstStyle/>
          <a:p>
            <a:fld id="{69500C4C-D622-4A3D-8FC9-40E8D25DD736}" type="datetimeFigureOut">
              <a:rPr lang="en-US" smtClean="0"/>
              <a:t>6/25/2018</a:t>
            </a:fld>
            <a:endParaRPr lang="en-US"/>
          </a:p>
        </p:txBody>
      </p:sp>
      <p:sp>
        <p:nvSpPr>
          <p:cNvPr id="6" name="Footer Placeholder 5">
            <a:extLst>
              <a:ext uri="{FF2B5EF4-FFF2-40B4-BE49-F238E27FC236}">
                <a16:creationId xmlns:a16="http://schemas.microsoft.com/office/drawing/2014/main" id="{8A2FEB46-48CD-428C-A028-1960992602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D9DFB-3DE8-4AD4-B858-55888C14D385}"/>
              </a:ext>
            </a:extLst>
          </p:cNvPr>
          <p:cNvSpPr>
            <a:spLocks noGrp="1"/>
          </p:cNvSpPr>
          <p:nvPr>
            <p:ph type="sldNum" sz="quarter" idx="12"/>
          </p:nvPr>
        </p:nvSpPr>
        <p:spPr/>
        <p:txBody>
          <a:bodyPr/>
          <a:lstStyle/>
          <a:p>
            <a:fld id="{7017B6A4-3A0C-4AA1-A86C-A96B50105B88}" type="slidenum">
              <a:rPr lang="en-US" smtClean="0"/>
              <a:t>‹#›</a:t>
            </a:fld>
            <a:endParaRPr lang="en-US"/>
          </a:p>
        </p:txBody>
      </p:sp>
    </p:spTree>
    <p:extLst>
      <p:ext uri="{BB962C8B-B14F-4D97-AF65-F5344CB8AC3E}">
        <p14:creationId xmlns:p14="http://schemas.microsoft.com/office/powerpoint/2010/main" val="77638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CA1B1-2624-401C-B86C-5D7044E63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2FA83-235A-4876-B5D3-5A4018B5A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88ACF-16DE-41C4-8A68-6323BA805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00C4C-D622-4A3D-8FC9-40E8D25DD736}" type="datetimeFigureOut">
              <a:rPr lang="en-US" smtClean="0"/>
              <a:t>6/25/2018</a:t>
            </a:fld>
            <a:endParaRPr lang="en-US"/>
          </a:p>
        </p:txBody>
      </p:sp>
      <p:sp>
        <p:nvSpPr>
          <p:cNvPr id="5" name="Footer Placeholder 4">
            <a:extLst>
              <a:ext uri="{FF2B5EF4-FFF2-40B4-BE49-F238E27FC236}">
                <a16:creationId xmlns:a16="http://schemas.microsoft.com/office/drawing/2014/main" id="{8792C443-2F8A-4EC4-A77A-E5EB1F352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93E64F-E240-4B57-88F2-63B99A9E9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7B6A4-3A0C-4AA1-A86C-A96B50105B88}" type="slidenum">
              <a:rPr lang="en-US" smtClean="0"/>
              <a:t>‹#›</a:t>
            </a:fld>
            <a:endParaRPr lang="en-US"/>
          </a:p>
        </p:txBody>
      </p:sp>
    </p:spTree>
    <p:extLst>
      <p:ext uri="{BB962C8B-B14F-4D97-AF65-F5344CB8AC3E}">
        <p14:creationId xmlns:p14="http://schemas.microsoft.com/office/powerpoint/2010/main" val="1710113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9336-8D9E-4894-9F97-AF3BB5B0422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CCC2F2A-DB37-4172-BC24-6DCA30340CEF}"/>
              </a:ext>
            </a:extLst>
          </p:cNvPr>
          <p:cNvSpPr>
            <a:spLocks noGrp="1"/>
          </p:cNvSpPr>
          <p:nvPr>
            <p:ph type="subTitle" idx="1"/>
          </p:nvPr>
        </p:nvSpPr>
        <p:spPr/>
        <p:txBody>
          <a:bodyPr/>
          <a:lstStyle/>
          <a:p>
            <a:endParaRPr lang="en-US"/>
          </a:p>
        </p:txBody>
      </p:sp>
      <p:pic>
        <p:nvPicPr>
          <p:cNvPr id="1026" name="Picture 2" descr="https://churchleaders-eszuskq0bptlfh8awbb.stackpathdns.com/wp-content/uploads/2015/11/11.2-BUILDERS.jpg">
            <a:extLst>
              <a:ext uri="{FF2B5EF4-FFF2-40B4-BE49-F238E27FC236}">
                <a16:creationId xmlns:a16="http://schemas.microsoft.com/office/drawing/2014/main" id="{22F7F10D-F71C-43CF-8CD5-7401A717E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083" y="409404"/>
            <a:ext cx="8087833" cy="5391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DD07600-8B5E-4A27-B7F7-2BDA590CA640}"/>
              </a:ext>
            </a:extLst>
          </p:cNvPr>
          <p:cNvSpPr txBox="1"/>
          <p:nvPr/>
        </p:nvSpPr>
        <p:spPr>
          <a:xfrm>
            <a:off x="5452110" y="4860521"/>
            <a:ext cx="273177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Matthew</a:t>
            </a:r>
            <a:r>
              <a:rPr lang="en-US" sz="2400" b="1" dirty="0">
                <a:effectLst>
                  <a:outerShdw blurRad="38100" dist="38100" dir="2700000" algn="tl">
                    <a:srgbClr val="000000">
                      <a:alpha val="43137"/>
                    </a:srgbClr>
                  </a:outerShdw>
                </a:effectLst>
              </a:rPr>
              <a:t> 7:24-27</a:t>
            </a:r>
          </a:p>
        </p:txBody>
      </p:sp>
    </p:spTree>
    <p:extLst>
      <p:ext uri="{BB962C8B-B14F-4D97-AF65-F5344CB8AC3E}">
        <p14:creationId xmlns:p14="http://schemas.microsoft.com/office/powerpoint/2010/main" val="3443227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originals/ed/ce/78/edce7895e71b522e759ab5be20a2e01b.jpg">
            <a:extLst>
              <a:ext uri="{FF2B5EF4-FFF2-40B4-BE49-F238E27FC236}">
                <a16:creationId xmlns:a16="http://schemas.microsoft.com/office/drawing/2014/main" id="{A825BDB4-3293-4B87-9E56-77D38A73C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17" y="361506"/>
            <a:ext cx="6430924" cy="64309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F46146-C887-4FDC-8375-017CA4E7CE27}"/>
              </a:ext>
            </a:extLst>
          </p:cNvPr>
          <p:cNvSpPr txBox="1"/>
          <p:nvPr/>
        </p:nvSpPr>
        <p:spPr>
          <a:xfrm>
            <a:off x="8123274" y="1898783"/>
            <a:ext cx="3423684" cy="4893647"/>
          </a:xfrm>
          <a:prstGeom prst="rect">
            <a:avLst/>
          </a:prstGeom>
          <a:noFill/>
        </p:spPr>
        <p:txBody>
          <a:bodyPr wrap="square" rtlCol="0">
            <a:spAutoFit/>
          </a:bodyPr>
          <a:lstStyle/>
          <a:p>
            <a:r>
              <a:rPr lang="en-US" sz="2400" i="1" dirty="0">
                <a:latin typeface="Georgia" panose="02040502050405020303" pitchFamily="18" charset="0"/>
              </a:rPr>
              <a:t>“Put off your old self, which belongs to your former manner of life and is corrupt through deceitful desires, and to be renewed in the spirit of your minds,  and to put on the new self, created after the likeness of God in true righteousness and holiness” (Eph. 4:22-24). </a:t>
            </a:r>
          </a:p>
        </p:txBody>
      </p:sp>
      <p:sp>
        <p:nvSpPr>
          <p:cNvPr id="3" name="TextBox 2">
            <a:extLst>
              <a:ext uri="{FF2B5EF4-FFF2-40B4-BE49-F238E27FC236}">
                <a16:creationId xmlns:a16="http://schemas.microsoft.com/office/drawing/2014/main" id="{8145526D-8C54-4871-9D88-93E44BB087EB}"/>
              </a:ext>
            </a:extLst>
          </p:cNvPr>
          <p:cNvSpPr txBox="1"/>
          <p:nvPr/>
        </p:nvSpPr>
        <p:spPr>
          <a:xfrm>
            <a:off x="8123274" y="478465"/>
            <a:ext cx="3423684" cy="1200329"/>
          </a:xfrm>
          <a:prstGeom prst="rect">
            <a:avLst/>
          </a:prstGeom>
          <a:noFill/>
        </p:spPr>
        <p:txBody>
          <a:bodyPr wrap="square" rtlCol="0">
            <a:spAutoFit/>
          </a:bodyPr>
          <a:lstStyle/>
          <a:p>
            <a:r>
              <a:rPr lang="en-US" sz="2400" b="1" dirty="0">
                <a:solidFill>
                  <a:schemeClr val="accent6">
                    <a:lumMod val="50000"/>
                  </a:schemeClr>
                </a:solidFill>
                <a:effectLst>
                  <a:outerShdw blurRad="38100" dist="38100" dir="2700000" algn="tl">
                    <a:srgbClr val="000000">
                      <a:alpha val="43137"/>
                    </a:srgbClr>
                  </a:outerShdw>
                </a:effectLst>
                <a:latin typeface="Georgia" panose="02040502050405020303" pitchFamily="18" charset="0"/>
              </a:rPr>
              <a:t>The Carpenter from Nazareth can help us build a new life!</a:t>
            </a:r>
          </a:p>
        </p:txBody>
      </p:sp>
    </p:spTree>
    <p:extLst>
      <p:ext uri="{BB962C8B-B14F-4D97-AF65-F5344CB8AC3E}">
        <p14:creationId xmlns:p14="http://schemas.microsoft.com/office/powerpoint/2010/main" val="19951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B5FF-DCD7-473C-9691-E0B208C2FD57}"/>
              </a:ext>
            </a:extLst>
          </p:cNvPr>
          <p:cNvSpPr>
            <a:spLocks noGrp="1"/>
          </p:cNvSpPr>
          <p:nvPr>
            <p:ph type="title"/>
          </p:nvPr>
        </p:nvSpPr>
        <p:spPr/>
        <p:txBody>
          <a:bodyPr/>
          <a:lstStyle/>
          <a:p>
            <a:pPr algn="ctr"/>
            <a:r>
              <a:rPr lang="en-US" b="1" dirty="0"/>
              <a:t>3. Practical Lessons to Wise Building</a:t>
            </a:r>
          </a:p>
        </p:txBody>
      </p:sp>
      <p:sp>
        <p:nvSpPr>
          <p:cNvPr id="3" name="Content Placeholder 2">
            <a:extLst>
              <a:ext uri="{FF2B5EF4-FFF2-40B4-BE49-F238E27FC236}">
                <a16:creationId xmlns:a16="http://schemas.microsoft.com/office/drawing/2014/main" id="{0E32B940-55CD-4F2D-A7C9-A661CA66069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153C0F3-03B7-4A0E-A96C-CBBB561F4ADD}"/>
              </a:ext>
            </a:extLst>
          </p:cNvPr>
          <p:cNvSpPr>
            <a:spLocks noGrp="1"/>
          </p:cNvSpPr>
          <p:nvPr>
            <p:ph sz="half" idx="2"/>
          </p:nvPr>
        </p:nvSpPr>
        <p:spPr/>
        <p:txBody>
          <a:bodyPr/>
          <a:lstStyle/>
          <a:p>
            <a:r>
              <a:rPr lang="en-US" dirty="0"/>
              <a:t>Listen in View of Eternity – Jn 12:48, </a:t>
            </a:r>
            <a:r>
              <a:rPr lang="en-US" dirty="0" err="1"/>
              <a:t>Psa</a:t>
            </a:r>
            <a:r>
              <a:rPr lang="en-US" dirty="0"/>
              <a:t> 119:105</a:t>
            </a:r>
          </a:p>
          <a:p>
            <a:pPr lvl="1"/>
            <a:r>
              <a:rPr lang="en-US" dirty="0"/>
              <a:t>Bible Classes and Sermons – 1 Tim. 3:15, Acts 11:26, Rev. 2:7</a:t>
            </a:r>
          </a:p>
          <a:p>
            <a:pPr lvl="1"/>
            <a:r>
              <a:rPr lang="en-US" dirty="0"/>
              <a:t>Regular Personal Bible Study – Ja. 1:25, 1 Pet. 2:2</a:t>
            </a:r>
          </a:p>
          <a:p>
            <a:pPr lvl="1"/>
            <a:r>
              <a:rPr lang="en-US" dirty="0"/>
              <a:t>Memorize, Meditate, Remember during Daily Life – Psa. 119:97, Rom. 12:2</a:t>
            </a:r>
          </a:p>
        </p:txBody>
      </p:sp>
      <p:pic>
        <p:nvPicPr>
          <p:cNvPr id="5" name="Picture 2" descr="http://alittleperspective.com/wp-content/uploads/2014/02/mat-7-24-ww.jpg">
            <a:extLst>
              <a:ext uri="{FF2B5EF4-FFF2-40B4-BE49-F238E27FC236}">
                <a16:creationId xmlns:a16="http://schemas.microsoft.com/office/drawing/2014/main" id="{3D5B130B-8D72-424C-9CAD-615C95DDA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47"/>
          <a:stretch/>
        </p:blipFill>
        <p:spPr bwMode="auto">
          <a:xfrm>
            <a:off x="881390" y="1885950"/>
            <a:ext cx="5095220" cy="3086099"/>
          </a:xfrm>
          <a:prstGeom prst="rect">
            <a:avLst/>
          </a:prstGeom>
          <a:noFill/>
          <a:ln w="444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9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B5FF-DCD7-473C-9691-E0B208C2FD57}"/>
              </a:ext>
            </a:extLst>
          </p:cNvPr>
          <p:cNvSpPr>
            <a:spLocks noGrp="1"/>
          </p:cNvSpPr>
          <p:nvPr>
            <p:ph type="title"/>
          </p:nvPr>
        </p:nvSpPr>
        <p:spPr/>
        <p:txBody>
          <a:bodyPr/>
          <a:lstStyle/>
          <a:p>
            <a:pPr algn="ctr"/>
            <a:r>
              <a:rPr lang="en-US" dirty="0"/>
              <a:t>3. Practical Lessons to Wise Building</a:t>
            </a:r>
          </a:p>
        </p:txBody>
      </p:sp>
      <p:sp>
        <p:nvSpPr>
          <p:cNvPr id="3" name="Content Placeholder 2">
            <a:extLst>
              <a:ext uri="{FF2B5EF4-FFF2-40B4-BE49-F238E27FC236}">
                <a16:creationId xmlns:a16="http://schemas.microsoft.com/office/drawing/2014/main" id="{0E32B940-55CD-4F2D-A7C9-A661CA66069F}"/>
              </a:ext>
            </a:extLst>
          </p:cNvPr>
          <p:cNvSpPr>
            <a:spLocks noGrp="1"/>
          </p:cNvSpPr>
          <p:nvPr>
            <p:ph sz="half" idx="1"/>
          </p:nvPr>
        </p:nvSpPr>
        <p:spPr/>
        <p:txBody>
          <a:bodyPr>
            <a:normAutofit fontScale="92500" lnSpcReduction="10000"/>
          </a:bodyPr>
          <a:lstStyle/>
          <a:p>
            <a:endParaRPr lang="en-US"/>
          </a:p>
        </p:txBody>
      </p:sp>
      <p:sp>
        <p:nvSpPr>
          <p:cNvPr id="4" name="Content Placeholder 3">
            <a:extLst>
              <a:ext uri="{FF2B5EF4-FFF2-40B4-BE49-F238E27FC236}">
                <a16:creationId xmlns:a16="http://schemas.microsoft.com/office/drawing/2014/main" id="{9153C0F3-03B7-4A0E-A96C-CBBB561F4ADD}"/>
              </a:ext>
            </a:extLst>
          </p:cNvPr>
          <p:cNvSpPr>
            <a:spLocks noGrp="1"/>
          </p:cNvSpPr>
          <p:nvPr>
            <p:ph sz="half" idx="2"/>
          </p:nvPr>
        </p:nvSpPr>
        <p:spPr/>
        <p:txBody>
          <a:bodyPr>
            <a:normAutofit fontScale="92500" lnSpcReduction="10000"/>
          </a:bodyPr>
          <a:lstStyle/>
          <a:p>
            <a:r>
              <a:rPr lang="en-US" dirty="0"/>
              <a:t>Resolve to obey Jesus’ Words, even if “hard” (Jn 6:60, Matt 7:14)! </a:t>
            </a:r>
            <a:r>
              <a:rPr lang="en-US" i="1" dirty="0"/>
              <a:t>For example….</a:t>
            </a:r>
          </a:p>
          <a:p>
            <a:pPr lvl="1"/>
            <a:r>
              <a:rPr lang="en-US" dirty="0"/>
              <a:t>Love neighbor (everyone), even enemy – Matt. 22:39; 5:44</a:t>
            </a:r>
          </a:p>
          <a:p>
            <a:pPr lvl="1"/>
            <a:r>
              <a:rPr lang="en-US" dirty="0"/>
              <a:t>Pray for &amp; forgive those who hurt you – Lk 6:28, Matt. 6:14-15</a:t>
            </a:r>
          </a:p>
          <a:p>
            <a:pPr lvl="1"/>
            <a:r>
              <a:rPr lang="en-US" dirty="0"/>
              <a:t>Deny self and give ALL (not some or most) to Jesus – Lk. 9:23, 14:33, 2 Cor 8:5</a:t>
            </a:r>
          </a:p>
          <a:p>
            <a:pPr lvl="1"/>
            <a:r>
              <a:rPr lang="en-US" dirty="0"/>
              <a:t>If brother sins, pray for and admonish – Lk 17:3</a:t>
            </a:r>
          </a:p>
          <a:p>
            <a:pPr lvl="1"/>
            <a:r>
              <a:rPr lang="en-US" dirty="0"/>
              <a:t>Save others, snatching them out of the fire – Ju 23</a:t>
            </a:r>
          </a:p>
          <a:p>
            <a:pPr lvl="1"/>
            <a:endParaRPr lang="en-US" dirty="0"/>
          </a:p>
          <a:p>
            <a:pPr lvl="1"/>
            <a:endParaRPr lang="en-US" dirty="0"/>
          </a:p>
          <a:p>
            <a:pPr lvl="1"/>
            <a:endParaRPr lang="en-US" dirty="0"/>
          </a:p>
        </p:txBody>
      </p:sp>
      <p:pic>
        <p:nvPicPr>
          <p:cNvPr id="5" name="Picture 2" descr="http://alittleperspective.com/wp-content/uploads/2014/02/mat-7-24-ww.jpg">
            <a:extLst>
              <a:ext uri="{FF2B5EF4-FFF2-40B4-BE49-F238E27FC236}">
                <a16:creationId xmlns:a16="http://schemas.microsoft.com/office/drawing/2014/main" id="{3D5B130B-8D72-424C-9CAD-615C95DDA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47"/>
          <a:stretch/>
        </p:blipFill>
        <p:spPr bwMode="auto">
          <a:xfrm>
            <a:off x="881390" y="1885950"/>
            <a:ext cx="5095220" cy="3086099"/>
          </a:xfrm>
          <a:prstGeom prst="rect">
            <a:avLst/>
          </a:prstGeom>
          <a:noFill/>
          <a:ln w="444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3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B5FF-DCD7-473C-9691-E0B208C2FD57}"/>
              </a:ext>
            </a:extLst>
          </p:cNvPr>
          <p:cNvSpPr>
            <a:spLocks noGrp="1"/>
          </p:cNvSpPr>
          <p:nvPr>
            <p:ph type="title"/>
          </p:nvPr>
        </p:nvSpPr>
        <p:spPr/>
        <p:txBody>
          <a:bodyPr/>
          <a:lstStyle/>
          <a:p>
            <a:pPr algn="ctr"/>
            <a:r>
              <a:rPr lang="en-US" dirty="0"/>
              <a:t>3. Practical Lessons to Wise Building</a:t>
            </a:r>
          </a:p>
        </p:txBody>
      </p:sp>
      <p:sp>
        <p:nvSpPr>
          <p:cNvPr id="3" name="Content Placeholder 2">
            <a:extLst>
              <a:ext uri="{FF2B5EF4-FFF2-40B4-BE49-F238E27FC236}">
                <a16:creationId xmlns:a16="http://schemas.microsoft.com/office/drawing/2014/main" id="{0E32B940-55CD-4F2D-A7C9-A661CA66069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153C0F3-03B7-4A0E-A96C-CBBB561F4ADD}"/>
              </a:ext>
            </a:extLst>
          </p:cNvPr>
          <p:cNvSpPr>
            <a:spLocks noGrp="1"/>
          </p:cNvSpPr>
          <p:nvPr>
            <p:ph sz="half" idx="2"/>
          </p:nvPr>
        </p:nvSpPr>
        <p:spPr>
          <a:xfrm>
            <a:off x="6172200" y="1825625"/>
            <a:ext cx="5181600" cy="4351338"/>
          </a:xfrm>
        </p:spPr>
        <p:txBody>
          <a:bodyPr/>
          <a:lstStyle/>
          <a:p>
            <a:r>
              <a:rPr lang="en-US" dirty="0"/>
              <a:t>Spiritual Benefits of Loving Obedience to Christ!</a:t>
            </a:r>
          </a:p>
          <a:p>
            <a:endParaRPr lang="en-US" dirty="0"/>
          </a:p>
          <a:p>
            <a:pPr lvl="1"/>
            <a:r>
              <a:rPr lang="en-US" dirty="0"/>
              <a:t>Loving Obedience Brings Me Closer to Christ – Jn 14:21,23-24; Matt. 11:28-30</a:t>
            </a:r>
          </a:p>
          <a:p>
            <a:pPr lvl="1"/>
            <a:endParaRPr lang="en-US" dirty="0"/>
          </a:p>
          <a:p>
            <a:pPr lvl="1"/>
            <a:r>
              <a:rPr lang="en-US" dirty="0"/>
              <a:t>Obeying Christ Makes Me More Christ-like– Eph 4:12-15; Rom 8:29</a:t>
            </a:r>
          </a:p>
          <a:p>
            <a:pPr lvl="1"/>
            <a:endParaRPr lang="en-US" dirty="0"/>
          </a:p>
          <a:p>
            <a:pPr marL="457200" lvl="1" indent="0">
              <a:buNone/>
            </a:pPr>
            <a:endParaRPr lang="en-US" dirty="0"/>
          </a:p>
          <a:p>
            <a:pPr lvl="1"/>
            <a:endParaRPr lang="en-US" dirty="0"/>
          </a:p>
          <a:p>
            <a:pPr lvl="1"/>
            <a:endParaRPr lang="en-US" dirty="0"/>
          </a:p>
        </p:txBody>
      </p:sp>
      <p:pic>
        <p:nvPicPr>
          <p:cNvPr id="5" name="Picture 2" descr="http://alittleperspective.com/wp-content/uploads/2014/02/mat-7-24-ww.jpg">
            <a:extLst>
              <a:ext uri="{FF2B5EF4-FFF2-40B4-BE49-F238E27FC236}">
                <a16:creationId xmlns:a16="http://schemas.microsoft.com/office/drawing/2014/main" id="{3D5B130B-8D72-424C-9CAD-615C95DDA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47"/>
          <a:stretch/>
        </p:blipFill>
        <p:spPr bwMode="auto">
          <a:xfrm>
            <a:off x="881390" y="1885950"/>
            <a:ext cx="5095220" cy="3086099"/>
          </a:xfrm>
          <a:prstGeom prst="rect">
            <a:avLst/>
          </a:prstGeom>
          <a:noFill/>
          <a:ln w="444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3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B5FF-DCD7-473C-9691-E0B208C2FD57}"/>
              </a:ext>
            </a:extLst>
          </p:cNvPr>
          <p:cNvSpPr>
            <a:spLocks noGrp="1"/>
          </p:cNvSpPr>
          <p:nvPr>
            <p:ph type="title"/>
          </p:nvPr>
        </p:nvSpPr>
        <p:spPr/>
        <p:txBody>
          <a:bodyPr/>
          <a:lstStyle/>
          <a:p>
            <a:pPr algn="ctr"/>
            <a:r>
              <a:rPr lang="en-US" dirty="0"/>
              <a:t>3. Practical Lessons to Wise Building</a:t>
            </a:r>
          </a:p>
        </p:txBody>
      </p:sp>
      <p:sp>
        <p:nvSpPr>
          <p:cNvPr id="3" name="Content Placeholder 2">
            <a:extLst>
              <a:ext uri="{FF2B5EF4-FFF2-40B4-BE49-F238E27FC236}">
                <a16:creationId xmlns:a16="http://schemas.microsoft.com/office/drawing/2014/main" id="{0E32B940-55CD-4F2D-A7C9-A661CA66069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153C0F3-03B7-4A0E-A96C-CBBB561F4ADD}"/>
              </a:ext>
            </a:extLst>
          </p:cNvPr>
          <p:cNvSpPr>
            <a:spLocks noGrp="1"/>
          </p:cNvSpPr>
          <p:nvPr>
            <p:ph sz="half" idx="2"/>
          </p:nvPr>
        </p:nvSpPr>
        <p:spPr/>
        <p:txBody>
          <a:bodyPr/>
          <a:lstStyle/>
          <a:p>
            <a:r>
              <a:rPr lang="en-US" dirty="0"/>
              <a:t>Spiritual Benefits of Loving Obedience to Christ!</a:t>
            </a:r>
          </a:p>
          <a:p>
            <a:pPr lvl="1"/>
            <a:endParaRPr lang="en-US" dirty="0"/>
          </a:p>
          <a:p>
            <a:pPr lvl="1"/>
            <a:r>
              <a:rPr lang="en-US" dirty="0"/>
              <a:t>The loving Christian has the assurance of eternal life with the Lord by His grace! – 1 Jn 2:27-28, 4:17-18, 5:13</a:t>
            </a:r>
          </a:p>
          <a:p>
            <a:pPr marL="457200" lvl="1" indent="0">
              <a:buNone/>
            </a:pPr>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0F9A217F-B384-489E-94EF-46E6B62D1AF3}"/>
              </a:ext>
            </a:extLst>
          </p:cNvPr>
          <p:cNvPicPr>
            <a:picLocks noChangeAspect="1"/>
          </p:cNvPicPr>
          <p:nvPr/>
        </p:nvPicPr>
        <p:blipFill>
          <a:blip r:embed="rId2"/>
          <a:stretch>
            <a:fillRect/>
          </a:stretch>
        </p:blipFill>
        <p:spPr>
          <a:xfrm>
            <a:off x="838200" y="1825625"/>
            <a:ext cx="5203878" cy="3543817"/>
          </a:xfrm>
          <a:prstGeom prst="rect">
            <a:avLst/>
          </a:prstGeom>
        </p:spPr>
      </p:pic>
      <p:sp>
        <p:nvSpPr>
          <p:cNvPr id="6" name="TextBox 5">
            <a:extLst>
              <a:ext uri="{FF2B5EF4-FFF2-40B4-BE49-F238E27FC236}">
                <a16:creationId xmlns:a16="http://schemas.microsoft.com/office/drawing/2014/main" id="{5B3266C9-66BB-41A1-993D-77875ABD9C9E}"/>
              </a:ext>
            </a:extLst>
          </p:cNvPr>
          <p:cNvSpPr txBox="1"/>
          <p:nvPr/>
        </p:nvSpPr>
        <p:spPr>
          <a:xfrm>
            <a:off x="1338688" y="5450037"/>
            <a:ext cx="3732028" cy="646331"/>
          </a:xfrm>
          <a:prstGeom prst="rect">
            <a:avLst/>
          </a:prstGeom>
          <a:noFill/>
        </p:spPr>
        <p:txBody>
          <a:bodyPr wrap="square" rtlCol="0">
            <a:spAutoFit/>
          </a:bodyPr>
          <a:lstStyle/>
          <a:p>
            <a:pPr algn="ctr"/>
            <a:r>
              <a:rPr lang="en-US" b="1" dirty="0"/>
              <a:t>House Built on the Rock Jesus Christ</a:t>
            </a:r>
          </a:p>
          <a:p>
            <a:pPr algn="ctr"/>
            <a:r>
              <a:rPr lang="en-US" b="1" dirty="0"/>
              <a:t>Is the Way to Heaven!</a:t>
            </a:r>
          </a:p>
        </p:txBody>
      </p:sp>
    </p:spTree>
    <p:extLst>
      <p:ext uri="{BB962C8B-B14F-4D97-AF65-F5344CB8AC3E}">
        <p14:creationId xmlns:p14="http://schemas.microsoft.com/office/powerpoint/2010/main" val="338282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7D939E9-92CB-4DE7-B993-8237AC234B1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5601" y="407506"/>
            <a:ext cx="8222552" cy="6166914"/>
          </a:xfrm>
        </p:spPr>
      </p:pic>
      <p:sp>
        <p:nvSpPr>
          <p:cNvPr id="4" name="Content Placeholder 3">
            <a:extLst>
              <a:ext uri="{FF2B5EF4-FFF2-40B4-BE49-F238E27FC236}">
                <a16:creationId xmlns:a16="http://schemas.microsoft.com/office/drawing/2014/main" id="{573FF388-9E52-4D05-A8CF-44CAE9AD00E1}"/>
              </a:ext>
            </a:extLst>
          </p:cNvPr>
          <p:cNvSpPr>
            <a:spLocks noGrp="1"/>
          </p:cNvSpPr>
          <p:nvPr>
            <p:ph sz="half" idx="2"/>
          </p:nvPr>
        </p:nvSpPr>
        <p:spPr>
          <a:xfrm>
            <a:off x="9190298" y="407506"/>
            <a:ext cx="2569580" cy="6166914"/>
          </a:xfrm>
        </p:spPr>
        <p:txBody>
          <a:bodyPr>
            <a:normAutofit/>
          </a:bodyPr>
          <a:lstStyle/>
          <a:p>
            <a:r>
              <a:rPr lang="en-US" i="1" dirty="0"/>
              <a:t>Is what I am doing now going to help me prepare to stand in judgment day?</a:t>
            </a:r>
          </a:p>
          <a:p>
            <a:endParaRPr lang="en-US" i="1" dirty="0"/>
          </a:p>
          <a:p>
            <a:r>
              <a:rPr lang="en-US" i="1" dirty="0"/>
              <a:t>Jesus is the only rock-solid guide to eternity. All else leads to ruin!</a:t>
            </a:r>
          </a:p>
          <a:p>
            <a:endParaRPr lang="en-US" dirty="0"/>
          </a:p>
        </p:txBody>
      </p:sp>
    </p:spTree>
    <p:extLst>
      <p:ext uri="{BB962C8B-B14F-4D97-AF65-F5344CB8AC3E}">
        <p14:creationId xmlns:p14="http://schemas.microsoft.com/office/powerpoint/2010/main" val="15149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E4D7-CC2A-43C5-A5E5-4CA6706F8D48}"/>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The Wise and Foolish Builders</a:t>
            </a:r>
          </a:p>
        </p:txBody>
      </p:sp>
      <p:sp>
        <p:nvSpPr>
          <p:cNvPr id="3" name="Content Placeholder 2">
            <a:extLst>
              <a:ext uri="{FF2B5EF4-FFF2-40B4-BE49-F238E27FC236}">
                <a16:creationId xmlns:a16="http://schemas.microsoft.com/office/drawing/2014/main" id="{A1E15DA1-51DD-4697-9A65-CC800C820B79}"/>
              </a:ext>
            </a:extLst>
          </p:cNvPr>
          <p:cNvSpPr>
            <a:spLocks noGrp="1"/>
          </p:cNvSpPr>
          <p:nvPr>
            <p:ph idx="1"/>
          </p:nvPr>
        </p:nvSpPr>
        <p:spPr/>
        <p:txBody>
          <a:bodyPr/>
          <a:lstStyle/>
          <a:p>
            <a:endParaRPr lang="en-US" dirty="0"/>
          </a:p>
        </p:txBody>
      </p:sp>
      <p:pic>
        <p:nvPicPr>
          <p:cNvPr id="3074" name="Picture 2" descr="http://alittleperspective.com/wp-content/uploads/2014/02/mat-7-24-ww.jpg">
            <a:extLst>
              <a:ext uri="{FF2B5EF4-FFF2-40B4-BE49-F238E27FC236}">
                <a16:creationId xmlns:a16="http://schemas.microsoft.com/office/drawing/2014/main" id="{52BB23F3-25FF-45E3-B804-EEE5023FA0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47"/>
          <a:stretch/>
        </p:blipFill>
        <p:spPr bwMode="auto">
          <a:xfrm>
            <a:off x="529905" y="1825625"/>
            <a:ext cx="5383530" cy="3260724"/>
          </a:xfrm>
          <a:prstGeom prst="rect">
            <a:avLst/>
          </a:prstGeom>
          <a:noFill/>
          <a:ln w="44450">
            <a:solidFill>
              <a:srgbClr val="002060"/>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4F4B54-984C-426B-A1B4-16B140AFDF8E}"/>
              </a:ext>
            </a:extLst>
          </p:cNvPr>
          <p:cNvPicPr>
            <a:picLocks noChangeAspect="1"/>
          </p:cNvPicPr>
          <p:nvPr/>
        </p:nvPicPr>
        <p:blipFill>
          <a:blip r:embed="rId3"/>
          <a:stretch>
            <a:fillRect/>
          </a:stretch>
        </p:blipFill>
        <p:spPr>
          <a:xfrm>
            <a:off x="6458110" y="1825624"/>
            <a:ext cx="5203985" cy="3260725"/>
          </a:xfrm>
          <a:prstGeom prst="rect">
            <a:avLst/>
          </a:prstGeom>
        </p:spPr>
      </p:pic>
      <p:sp>
        <p:nvSpPr>
          <p:cNvPr id="5" name="TextBox 4">
            <a:extLst>
              <a:ext uri="{FF2B5EF4-FFF2-40B4-BE49-F238E27FC236}">
                <a16:creationId xmlns:a16="http://schemas.microsoft.com/office/drawing/2014/main" id="{B9BE58BE-3B9E-4158-B544-4F881977147A}"/>
              </a:ext>
            </a:extLst>
          </p:cNvPr>
          <p:cNvSpPr txBox="1"/>
          <p:nvPr/>
        </p:nvSpPr>
        <p:spPr>
          <a:xfrm>
            <a:off x="529905" y="5370046"/>
            <a:ext cx="11027686" cy="1261884"/>
          </a:xfrm>
          <a:prstGeom prst="rect">
            <a:avLst/>
          </a:prstGeom>
          <a:noFill/>
        </p:spPr>
        <p:txBody>
          <a:bodyPr wrap="square" rtlCol="0">
            <a:spAutoFit/>
          </a:bodyPr>
          <a:lstStyle/>
          <a:p>
            <a:pPr algn="ctr"/>
            <a:r>
              <a:rPr lang="en-US" sz="2800" b="1" i="1" dirty="0">
                <a:solidFill>
                  <a:srgbClr val="C00000"/>
                </a:solidFill>
              </a:rPr>
              <a:t>Everyone Must Decide </a:t>
            </a:r>
            <a:r>
              <a:rPr lang="en-US" sz="2800" b="1" i="1" u="sng" dirty="0">
                <a:solidFill>
                  <a:srgbClr val="C00000"/>
                </a:solidFill>
              </a:rPr>
              <a:t>How</a:t>
            </a:r>
            <a:r>
              <a:rPr lang="en-US" sz="2800" b="1" i="1" dirty="0">
                <a:solidFill>
                  <a:srgbClr val="C00000"/>
                </a:solidFill>
              </a:rPr>
              <a:t> to Build Their Life!</a:t>
            </a:r>
          </a:p>
          <a:p>
            <a:pPr algn="ctr"/>
            <a:r>
              <a:rPr lang="en-US" sz="2400" b="1" dirty="0">
                <a:solidFill>
                  <a:srgbClr val="7030A0"/>
                </a:solidFill>
                <a:effectLst>
                  <a:outerShdw blurRad="38100" dist="38100" dir="2700000" algn="tl">
                    <a:srgbClr val="000000">
                      <a:alpha val="43137"/>
                    </a:srgbClr>
                  </a:outerShdw>
                </a:effectLst>
              </a:rPr>
              <a:t>LET’S DEDICATE OURSELVES TO FOLLOWING THE WORDS OF THE CARPENTER FROM NAZARETH, WHO HAS PREPARED A MANSION FOR US IN HEAVEN!</a:t>
            </a:r>
          </a:p>
        </p:txBody>
      </p:sp>
    </p:spTree>
    <p:extLst>
      <p:ext uri="{BB962C8B-B14F-4D97-AF65-F5344CB8AC3E}">
        <p14:creationId xmlns:p14="http://schemas.microsoft.com/office/powerpoint/2010/main" val="240872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E4D7-CC2A-43C5-A5E5-4CA6706F8D48}"/>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The Wise and Foolish Builders</a:t>
            </a:r>
          </a:p>
        </p:txBody>
      </p:sp>
      <p:sp>
        <p:nvSpPr>
          <p:cNvPr id="5" name="TextBox 4">
            <a:extLst>
              <a:ext uri="{FF2B5EF4-FFF2-40B4-BE49-F238E27FC236}">
                <a16:creationId xmlns:a16="http://schemas.microsoft.com/office/drawing/2014/main" id="{B9BE58BE-3B9E-4158-B544-4F881977147A}"/>
              </a:ext>
            </a:extLst>
          </p:cNvPr>
          <p:cNvSpPr txBox="1"/>
          <p:nvPr/>
        </p:nvSpPr>
        <p:spPr>
          <a:xfrm>
            <a:off x="685800" y="1978025"/>
            <a:ext cx="2408274" cy="2677656"/>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latin typeface="Georgia" panose="02040502050405020303" pitchFamily="18" charset="0"/>
              </a:rPr>
              <a:t>“No one can lay a foundation other than that which is laid, which is Jesus Christ” (1 Cor. 3:11).  </a:t>
            </a:r>
          </a:p>
        </p:txBody>
      </p:sp>
      <p:pic>
        <p:nvPicPr>
          <p:cNvPr id="7" name="Picture 6">
            <a:extLst>
              <a:ext uri="{FF2B5EF4-FFF2-40B4-BE49-F238E27FC236}">
                <a16:creationId xmlns:a16="http://schemas.microsoft.com/office/drawing/2014/main" id="{06FB1FDD-5C99-4453-B100-3C67DE629726}"/>
              </a:ext>
            </a:extLst>
          </p:cNvPr>
          <p:cNvPicPr>
            <a:picLocks noChangeAspect="1"/>
          </p:cNvPicPr>
          <p:nvPr/>
        </p:nvPicPr>
        <p:blipFill>
          <a:blip r:embed="rId2"/>
          <a:stretch>
            <a:fillRect/>
          </a:stretch>
        </p:blipFill>
        <p:spPr>
          <a:xfrm>
            <a:off x="3273056" y="1758459"/>
            <a:ext cx="5203878" cy="3543817"/>
          </a:xfrm>
          <a:prstGeom prst="rect">
            <a:avLst/>
          </a:prstGeom>
        </p:spPr>
      </p:pic>
      <p:sp>
        <p:nvSpPr>
          <p:cNvPr id="9" name="TextBox 8">
            <a:extLst>
              <a:ext uri="{FF2B5EF4-FFF2-40B4-BE49-F238E27FC236}">
                <a16:creationId xmlns:a16="http://schemas.microsoft.com/office/drawing/2014/main" id="{02FEC879-4EA2-4B3E-B7A4-B9173972FC3A}"/>
              </a:ext>
            </a:extLst>
          </p:cNvPr>
          <p:cNvSpPr txBox="1"/>
          <p:nvPr/>
        </p:nvSpPr>
        <p:spPr>
          <a:xfrm>
            <a:off x="8786037" y="2006873"/>
            <a:ext cx="2720163" cy="3046988"/>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latin typeface="Georgia" panose="02040502050405020303" pitchFamily="18" charset="0"/>
              </a:rPr>
              <a:t>“The world is passing away along with its lusts, but </a:t>
            </a:r>
          </a:p>
          <a:p>
            <a:r>
              <a:rPr lang="en-US" sz="2400" i="1" dirty="0">
                <a:effectLst>
                  <a:outerShdw blurRad="38100" dist="38100" dir="2700000" algn="tl">
                    <a:srgbClr val="000000">
                      <a:alpha val="43137"/>
                    </a:srgbClr>
                  </a:outerShdw>
                </a:effectLst>
                <a:latin typeface="Georgia" panose="02040502050405020303" pitchFamily="18" charset="0"/>
              </a:rPr>
              <a:t>whoever does the will of God abides forever” (1 Jn 2:17).</a:t>
            </a:r>
          </a:p>
        </p:txBody>
      </p:sp>
    </p:spTree>
    <p:extLst>
      <p:ext uri="{BB962C8B-B14F-4D97-AF65-F5344CB8AC3E}">
        <p14:creationId xmlns:p14="http://schemas.microsoft.com/office/powerpoint/2010/main" val="282631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4B75-0312-4A3C-8818-8A911D257A17}"/>
              </a:ext>
            </a:extLst>
          </p:cNvPr>
          <p:cNvSpPr>
            <a:spLocks noGrp="1"/>
          </p:cNvSpPr>
          <p:nvPr>
            <p:ph type="title"/>
          </p:nvPr>
        </p:nvSpPr>
        <p:spPr>
          <a:xfrm>
            <a:off x="715039" y="278754"/>
            <a:ext cx="10761921" cy="1325563"/>
          </a:xfrm>
        </p:spPr>
        <p:txBody>
          <a:bodyPr>
            <a:normAutofit/>
          </a:bodyPr>
          <a:lstStyle/>
          <a:p>
            <a:pPr algn="ctr"/>
            <a:r>
              <a:rPr lang="en-US" sz="3200" b="1" dirty="0">
                <a:solidFill>
                  <a:srgbClr val="002060"/>
                </a:solidFill>
                <a:latin typeface="+mn-lt"/>
              </a:rPr>
              <a:t>The Sermon on the Mount (Matthew 5-7)</a:t>
            </a:r>
            <a:br>
              <a:rPr lang="en-US" sz="3200" b="1" dirty="0">
                <a:solidFill>
                  <a:srgbClr val="002060"/>
                </a:solidFill>
                <a:latin typeface="+mn-lt"/>
              </a:rPr>
            </a:br>
            <a:r>
              <a:rPr lang="en-US" sz="2400" i="1" dirty="0">
                <a:solidFill>
                  <a:srgbClr val="C00000"/>
                </a:solidFill>
                <a:effectLst>
                  <a:outerShdw blurRad="38100" dist="38100" dir="2700000" algn="tl">
                    <a:srgbClr val="000000">
                      <a:alpha val="43137"/>
                    </a:srgbClr>
                  </a:outerShdw>
                </a:effectLst>
              </a:rPr>
              <a:t> </a:t>
            </a:r>
            <a:r>
              <a:rPr lang="en-US" sz="2400" b="1" i="1" dirty="0">
                <a:solidFill>
                  <a:srgbClr val="C00000"/>
                </a:solidFill>
              </a:rPr>
              <a:t>Jesus Concludes with a Call to Action (Matt. 7:24-27)!</a:t>
            </a:r>
          </a:p>
        </p:txBody>
      </p:sp>
      <p:sp>
        <p:nvSpPr>
          <p:cNvPr id="6" name="Content Placeholder 5">
            <a:extLst>
              <a:ext uri="{FF2B5EF4-FFF2-40B4-BE49-F238E27FC236}">
                <a16:creationId xmlns:a16="http://schemas.microsoft.com/office/drawing/2014/main" id="{1714AE29-CB1D-462D-856A-8701CBB1DE5F}"/>
              </a:ext>
            </a:extLst>
          </p:cNvPr>
          <p:cNvSpPr>
            <a:spLocks noGrp="1"/>
          </p:cNvSpPr>
          <p:nvPr>
            <p:ph idx="1"/>
          </p:nvPr>
        </p:nvSpPr>
        <p:spPr/>
        <p:txBody>
          <a:bodyPr/>
          <a:lstStyle/>
          <a:p>
            <a:endParaRPr lang="en-US"/>
          </a:p>
        </p:txBody>
      </p:sp>
      <p:pic>
        <p:nvPicPr>
          <p:cNvPr id="1026" name="Picture 2" descr="https://kanakukinstitute.com/wp-content/uploads/2012/03/Israel-140.jpg">
            <a:extLst>
              <a:ext uri="{FF2B5EF4-FFF2-40B4-BE49-F238E27FC236}">
                <a16:creationId xmlns:a16="http://schemas.microsoft.com/office/drawing/2014/main" id="{95955FFA-B3E1-4672-B280-C3BBF8BB5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12192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F502FC-F9BB-4DE4-9993-70B96E85A7C8}"/>
              </a:ext>
            </a:extLst>
          </p:cNvPr>
          <p:cNvSpPr txBox="1"/>
          <p:nvPr/>
        </p:nvSpPr>
        <p:spPr>
          <a:xfrm>
            <a:off x="715039" y="3692549"/>
            <a:ext cx="1977655" cy="1077218"/>
          </a:xfrm>
          <a:prstGeom prst="rect">
            <a:avLst/>
          </a:prstGeom>
          <a:noFill/>
        </p:spPr>
        <p:txBody>
          <a:bodyPr wrap="square" rtlCol="0">
            <a:spAutoFit/>
          </a:bodyPr>
          <a:lstStyle/>
          <a:p>
            <a:r>
              <a:rPr lang="en-US" sz="2000" b="1" dirty="0">
                <a:solidFill>
                  <a:srgbClr val="0070C0"/>
                </a:solidFill>
                <a:effectLst>
                  <a:outerShdw blurRad="38100" dist="38100" dir="2700000" algn="tl">
                    <a:srgbClr val="000000">
                      <a:alpha val="43137"/>
                    </a:srgbClr>
                  </a:outerShdw>
                </a:effectLst>
              </a:rPr>
              <a:t>Sea of Galilee</a:t>
            </a:r>
          </a:p>
          <a:p>
            <a:endParaRPr lang="en-US" sz="800" b="1" dirty="0">
              <a:solidFill>
                <a:srgbClr val="0070C0"/>
              </a:solidFill>
              <a:effectLst>
                <a:outerShdw blurRad="38100" dist="38100" dir="2700000" algn="tl">
                  <a:srgbClr val="000000">
                    <a:alpha val="43137"/>
                  </a:srgbClr>
                </a:outerShdw>
              </a:effectLst>
            </a:endParaRPr>
          </a:p>
          <a:p>
            <a:pPr algn="r"/>
            <a:r>
              <a:rPr lang="en-US" i="1" dirty="0"/>
              <a:t>Northern Shore </a:t>
            </a:r>
            <a:br>
              <a:rPr lang="en-US" i="1" dirty="0"/>
            </a:br>
            <a:endParaRPr lang="en-US" i="1" dirty="0"/>
          </a:p>
        </p:txBody>
      </p:sp>
    </p:spTree>
    <p:extLst>
      <p:ext uri="{BB962C8B-B14F-4D97-AF65-F5344CB8AC3E}">
        <p14:creationId xmlns:p14="http://schemas.microsoft.com/office/powerpoint/2010/main" val="77099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E031-A94D-4E85-B7E0-78770D797C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F72FF6-D22D-4E14-BA42-C1E10D495139}"/>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88F2CB7-AD4A-44E5-B9CA-8A1096717010}"/>
              </a:ext>
            </a:extLst>
          </p:cNvPr>
          <p:cNvSpPr>
            <a:spLocks noGrp="1"/>
          </p:cNvSpPr>
          <p:nvPr>
            <p:ph sz="half" idx="2"/>
          </p:nvPr>
        </p:nvSpPr>
        <p:spPr/>
        <p:txBody>
          <a:bodyPr/>
          <a:lstStyle/>
          <a:p>
            <a:endParaRPr lang="en-US"/>
          </a:p>
        </p:txBody>
      </p:sp>
      <p:pic>
        <p:nvPicPr>
          <p:cNvPr id="1026" name="Picture 2" descr="santos-leaning-buildings-1">
            <a:extLst>
              <a:ext uri="{FF2B5EF4-FFF2-40B4-BE49-F238E27FC236}">
                <a16:creationId xmlns:a16="http://schemas.microsoft.com/office/drawing/2014/main" id="{3776EBB3-31D3-469F-8FFA-319AB7A409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05"/>
          <a:stretch/>
        </p:blipFill>
        <p:spPr bwMode="auto">
          <a:xfrm>
            <a:off x="829519" y="365124"/>
            <a:ext cx="10604268" cy="593150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9F9F8869-5620-4639-A985-76293D332A07}"/>
              </a:ext>
            </a:extLst>
          </p:cNvPr>
          <p:cNvCxnSpPr>
            <a:cxnSpLocks/>
          </p:cNvCxnSpPr>
          <p:nvPr/>
        </p:nvCxnSpPr>
        <p:spPr>
          <a:xfrm>
            <a:off x="2952486" y="2286000"/>
            <a:ext cx="0" cy="25522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7DC9C55-D9ED-40BA-91CA-392B30D7AC11}"/>
              </a:ext>
            </a:extLst>
          </p:cNvPr>
          <p:cNvCxnSpPr>
            <a:cxnSpLocks/>
          </p:cNvCxnSpPr>
          <p:nvPr/>
        </p:nvCxnSpPr>
        <p:spPr>
          <a:xfrm>
            <a:off x="4316998" y="2342699"/>
            <a:ext cx="0" cy="25522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DE02EA9-51C5-463F-9551-343982AC283D}"/>
              </a:ext>
            </a:extLst>
          </p:cNvPr>
          <p:cNvSpPr txBox="1"/>
          <p:nvPr/>
        </p:nvSpPr>
        <p:spPr>
          <a:xfrm>
            <a:off x="1648054" y="1059630"/>
            <a:ext cx="8941974" cy="646331"/>
          </a:xfrm>
          <a:prstGeom prst="rect">
            <a:avLst/>
          </a:prstGeom>
          <a:noFill/>
        </p:spPr>
        <p:txBody>
          <a:bodyPr wrap="square" rtlCol="0">
            <a:spAutoFit/>
          </a:bodyPr>
          <a:lstStyle/>
          <a:p>
            <a:pPr algn="ctr"/>
            <a:r>
              <a:rPr lang="en-US" b="1" dirty="0"/>
              <a:t>THE IMPORTANCE OF A SOLD FOUNDATION: THE LEANING BUILDINGS OF SANTOS, BRAZIL</a:t>
            </a:r>
          </a:p>
          <a:p>
            <a:pPr algn="ctr"/>
            <a:r>
              <a:rPr lang="en-US" b="1" i="1" dirty="0">
                <a:solidFill>
                  <a:srgbClr val="FF0000"/>
                </a:solidFill>
                <a:effectLst>
                  <a:outerShdw blurRad="38100" dist="38100" dir="2700000" algn="tl">
                    <a:srgbClr val="000000">
                      <a:alpha val="43137"/>
                    </a:srgbClr>
                  </a:outerShdw>
                </a:effectLst>
              </a:rPr>
              <a:t>Built on an Insecure, Sandy Foundation!</a:t>
            </a:r>
          </a:p>
        </p:txBody>
      </p:sp>
      <p:sp>
        <p:nvSpPr>
          <p:cNvPr id="5" name="TextBox 4">
            <a:extLst>
              <a:ext uri="{FF2B5EF4-FFF2-40B4-BE49-F238E27FC236}">
                <a16:creationId xmlns:a16="http://schemas.microsoft.com/office/drawing/2014/main" id="{546DA47A-A957-4348-8AAF-FB0E0DDED4B9}"/>
              </a:ext>
            </a:extLst>
          </p:cNvPr>
          <p:cNvSpPr txBox="1"/>
          <p:nvPr/>
        </p:nvSpPr>
        <p:spPr>
          <a:xfrm>
            <a:off x="2636875" y="5125298"/>
            <a:ext cx="2190307" cy="707886"/>
          </a:xfrm>
          <a:prstGeom prst="rect">
            <a:avLst/>
          </a:prstGeom>
          <a:noFill/>
        </p:spPr>
        <p:txBody>
          <a:bodyPr wrap="square" rtlCol="0">
            <a:spAutoFit/>
          </a:bodyPr>
          <a:lstStyle/>
          <a:p>
            <a:r>
              <a:rPr lang="en-US" sz="4000" b="1" dirty="0">
                <a:solidFill>
                  <a:schemeClr val="bg1"/>
                </a:solidFill>
              </a:rPr>
              <a:t>Danger!</a:t>
            </a:r>
          </a:p>
        </p:txBody>
      </p:sp>
    </p:spTree>
    <p:extLst>
      <p:ext uri="{BB962C8B-B14F-4D97-AF65-F5344CB8AC3E}">
        <p14:creationId xmlns:p14="http://schemas.microsoft.com/office/powerpoint/2010/main" val="234695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CB1D-848A-46D4-AA30-FC8889AA06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14854F-FD1F-4A84-AD7B-58F411EEB864}"/>
              </a:ext>
            </a:extLst>
          </p:cNvPr>
          <p:cNvSpPr>
            <a:spLocks noGrp="1"/>
          </p:cNvSpPr>
          <p:nvPr>
            <p:ph idx="1"/>
          </p:nvPr>
        </p:nvSpPr>
        <p:spPr/>
        <p:txBody>
          <a:bodyPr/>
          <a:lstStyle/>
          <a:p>
            <a:endParaRPr lang="en-US"/>
          </a:p>
        </p:txBody>
      </p:sp>
      <p:pic>
        <p:nvPicPr>
          <p:cNvPr id="2050" name="Picture 2" descr="Image may contain: cloud, sky, grass, mountain, tree, outdoor and nature">
            <a:extLst>
              <a:ext uri="{FF2B5EF4-FFF2-40B4-BE49-F238E27FC236}">
                <a16:creationId xmlns:a16="http://schemas.microsoft.com/office/drawing/2014/main" id="{760C51E1-F842-44B4-ABDF-DCB17DFE5A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64" b="17167"/>
          <a:stretch/>
        </p:blipFill>
        <p:spPr bwMode="auto">
          <a:xfrm>
            <a:off x="1395346" y="0"/>
            <a:ext cx="7356604" cy="6995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7C3A15-9C53-44CA-B015-74DF7D4CC8B6}"/>
              </a:ext>
            </a:extLst>
          </p:cNvPr>
          <p:cNvSpPr txBox="1"/>
          <p:nvPr/>
        </p:nvSpPr>
        <p:spPr>
          <a:xfrm>
            <a:off x="1926411" y="638096"/>
            <a:ext cx="3147237"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How many have built a house?</a:t>
            </a:r>
          </a:p>
        </p:txBody>
      </p:sp>
      <p:sp>
        <p:nvSpPr>
          <p:cNvPr id="5" name="TextBox 4">
            <a:extLst>
              <a:ext uri="{FF2B5EF4-FFF2-40B4-BE49-F238E27FC236}">
                <a16:creationId xmlns:a16="http://schemas.microsoft.com/office/drawing/2014/main" id="{B57E934A-2179-43A8-832D-004B55ECBA1E}"/>
              </a:ext>
            </a:extLst>
          </p:cNvPr>
          <p:cNvSpPr txBox="1"/>
          <p:nvPr/>
        </p:nvSpPr>
        <p:spPr>
          <a:xfrm>
            <a:off x="8984513" y="1825625"/>
            <a:ext cx="2369288" cy="1938992"/>
          </a:xfrm>
          <a:prstGeom prst="rect">
            <a:avLst/>
          </a:prstGeom>
          <a:noFill/>
        </p:spPr>
        <p:txBody>
          <a:bodyPr wrap="square" rtlCol="0">
            <a:spAutoFit/>
          </a:bodyPr>
          <a:lstStyle/>
          <a:p>
            <a:pPr marL="285750" indent="-285750">
              <a:buFont typeface="Arial" panose="020B0604020202020204" pitchFamily="34" charset="0"/>
              <a:buChar char="•"/>
            </a:pPr>
            <a:r>
              <a:rPr lang="en-US" sz="2400" i="1" dirty="0"/>
              <a:t>We ended up buying a house already built, instead of building one.</a:t>
            </a:r>
          </a:p>
        </p:txBody>
      </p:sp>
    </p:spTree>
    <p:extLst>
      <p:ext uri="{BB962C8B-B14F-4D97-AF65-F5344CB8AC3E}">
        <p14:creationId xmlns:p14="http://schemas.microsoft.com/office/powerpoint/2010/main" val="183274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E4D7-CC2A-43C5-A5E5-4CA6706F8D48}"/>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The Wise and Foolish Builders</a:t>
            </a:r>
          </a:p>
        </p:txBody>
      </p:sp>
      <p:sp>
        <p:nvSpPr>
          <p:cNvPr id="3" name="Content Placeholder 2">
            <a:extLst>
              <a:ext uri="{FF2B5EF4-FFF2-40B4-BE49-F238E27FC236}">
                <a16:creationId xmlns:a16="http://schemas.microsoft.com/office/drawing/2014/main" id="{A1E15DA1-51DD-4697-9A65-CC800C820B79}"/>
              </a:ext>
            </a:extLst>
          </p:cNvPr>
          <p:cNvSpPr>
            <a:spLocks noGrp="1"/>
          </p:cNvSpPr>
          <p:nvPr>
            <p:ph idx="1"/>
          </p:nvPr>
        </p:nvSpPr>
        <p:spPr/>
        <p:txBody>
          <a:bodyPr/>
          <a:lstStyle/>
          <a:p>
            <a:endParaRPr lang="en-US" dirty="0"/>
          </a:p>
        </p:txBody>
      </p:sp>
      <p:pic>
        <p:nvPicPr>
          <p:cNvPr id="3074" name="Picture 2" descr="http://alittleperspective.com/wp-content/uploads/2014/02/mat-7-24-ww.jpg">
            <a:extLst>
              <a:ext uri="{FF2B5EF4-FFF2-40B4-BE49-F238E27FC236}">
                <a16:creationId xmlns:a16="http://schemas.microsoft.com/office/drawing/2014/main" id="{52BB23F3-25FF-45E3-B804-EEE5023FA0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47"/>
          <a:stretch/>
        </p:blipFill>
        <p:spPr bwMode="auto">
          <a:xfrm>
            <a:off x="529905" y="1825625"/>
            <a:ext cx="5383530" cy="3260724"/>
          </a:xfrm>
          <a:prstGeom prst="rect">
            <a:avLst/>
          </a:prstGeom>
          <a:noFill/>
          <a:ln w="44450">
            <a:solidFill>
              <a:srgbClr val="002060"/>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94F4B54-984C-426B-A1B4-16B140AFDF8E}"/>
              </a:ext>
            </a:extLst>
          </p:cNvPr>
          <p:cNvPicPr>
            <a:picLocks noChangeAspect="1"/>
          </p:cNvPicPr>
          <p:nvPr/>
        </p:nvPicPr>
        <p:blipFill>
          <a:blip r:embed="rId3"/>
          <a:stretch>
            <a:fillRect/>
          </a:stretch>
        </p:blipFill>
        <p:spPr>
          <a:xfrm>
            <a:off x="6458110" y="1825624"/>
            <a:ext cx="5203985" cy="3260725"/>
          </a:xfrm>
          <a:prstGeom prst="rect">
            <a:avLst/>
          </a:prstGeom>
        </p:spPr>
      </p:pic>
      <p:sp>
        <p:nvSpPr>
          <p:cNvPr id="5" name="TextBox 4">
            <a:extLst>
              <a:ext uri="{FF2B5EF4-FFF2-40B4-BE49-F238E27FC236}">
                <a16:creationId xmlns:a16="http://schemas.microsoft.com/office/drawing/2014/main" id="{B9BE58BE-3B9E-4158-B544-4F881977147A}"/>
              </a:ext>
            </a:extLst>
          </p:cNvPr>
          <p:cNvSpPr txBox="1"/>
          <p:nvPr/>
        </p:nvSpPr>
        <p:spPr>
          <a:xfrm>
            <a:off x="1190846" y="5370046"/>
            <a:ext cx="9930809" cy="584775"/>
          </a:xfrm>
          <a:prstGeom prst="rect">
            <a:avLst/>
          </a:prstGeom>
          <a:noFill/>
        </p:spPr>
        <p:txBody>
          <a:bodyPr wrap="square" rtlCol="0">
            <a:spAutoFit/>
          </a:bodyPr>
          <a:lstStyle/>
          <a:p>
            <a:pPr algn="ctr"/>
            <a:r>
              <a:rPr lang="en-US" sz="3200" b="1" i="1" dirty="0">
                <a:solidFill>
                  <a:srgbClr val="C00000"/>
                </a:solidFill>
              </a:rPr>
              <a:t>EVERYONE Must Decide </a:t>
            </a:r>
            <a:r>
              <a:rPr lang="en-US" sz="3200" b="1" i="1" u="sng" dirty="0">
                <a:solidFill>
                  <a:srgbClr val="C00000"/>
                </a:solidFill>
              </a:rPr>
              <a:t>How</a:t>
            </a:r>
            <a:r>
              <a:rPr lang="en-US" sz="3200" b="1" i="1" dirty="0">
                <a:solidFill>
                  <a:srgbClr val="C00000"/>
                </a:solidFill>
              </a:rPr>
              <a:t> to Build Their Spiritual Life!</a:t>
            </a:r>
          </a:p>
        </p:txBody>
      </p:sp>
    </p:spTree>
    <p:extLst>
      <p:ext uri="{BB962C8B-B14F-4D97-AF65-F5344CB8AC3E}">
        <p14:creationId xmlns:p14="http://schemas.microsoft.com/office/powerpoint/2010/main" val="706102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8A34-76F3-4C93-8388-E26C9B63A062}"/>
              </a:ext>
            </a:extLst>
          </p:cNvPr>
          <p:cNvSpPr>
            <a:spLocks noGrp="1"/>
          </p:cNvSpPr>
          <p:nvPr>
            <p:ph type="title"/>
          </p:nvPr>
        </p:nvSpPr>
        <p:spPr/>
        <p:txBody>
          <a:bodyPr>
            <a:normAutofit/>
          </a:bodyPr>
          <a:lstStyle/>
          <a:p>
            <a:pPr algn="ctr"/>
            <a:r>
              <a:rPr lang="en-US" sz="4000" b="1" dirty="0"/>
              <a:t>Context of Matt. 7:24-27</a:t>
            </a:r>
            <a:br>
              <a:rPr lang="en-US" sz="4000" b="1" dirty="0"/>
            </a:br>
            <a:r>
              <a:rPr lang="en-US" sz="4000" b="1" i="1" dirty="0">
                <a:solidFill>
                  <a:srgbClr val="C00000"/>
                </a:solidFill>
              </a:rPr>
              <a:t>Jesus’ Illustration of How to Build</a:t>
            </a:r>
          </a:p>
        </p:txBody>
      </p:sp>
      <p:pic>
        <p:nvPicPr>
          <p:cNvPr id="4098" name="Picture 2" descr="Excavations at the site of an ancient house in Nazareth">
            <a:extLst>
              <a:ext uri="{FF2B5EF4-FFF2-40B4-BE49-F238E27FC236}">
                <a16:creationId xmlns:a16="http://schemas.microsoft.com/office/drawing/2014/main" id="{168FCD18-8F8F-45B0-99E8-721743AAB6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69195" y="1825625"/>
            <a:ext cx="4119609"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ADB3D18-4F84-4576-B6FD-8F646F2B88C2}"/>
              </a:ext>
            </a:extLst>
          </p:cNvPr>
          <p:cNvSpPr>
            <a:spLocks noGrp="1"/>
          </p:cNvSpPr>
          <p:nvPr>
            <p:ph sz="half" idx="2"/>
          </p:nvPr>
        </p:nvSpPr>
        <p:spPr>
          <a:xfrm>
            <a:off x="6172200" y="1825625"/>
            <a:ext cx="5181600" cy="4667250"/>
          </a:xfrm>
        </p:spPr>
        <p:txBody>
          <a:bodyPr>
            <a:normAutofit lnSpcReduction="10000"/>
          </a:bodyPr>
          <a:lstStyle/>
          <a:p>
            <a:r>
              <a:rPr lang="en-US" sz="2400" dirty="0"/>
              <a:t>Jesus is talking more about </a:t>
            </a:r>
            <a:r>
              <a:rPr lang="en-US" sz="2400" i="1" dirty="0"/>
              <a:t>how</a:t>
            </a:r>
            <a:r>
              <a:rPr lang="en-US" sz="2400" dirty="0"/>
              <a:t> to build than </a:t>
            </a:r>
            <a:r>
              <a:rPr lang="en-US" sz="2400" i="1" dirty="0"/>
              <a:t>where</a:t>
            </a:r>
            <a:r>
              <a:rPr lang="en-US" sz="2400" dirty="0"/>
              <a:t> (both houses subject to same forces).</a:t>
            </a:r>
          </a:p>
          <a:p>
            <a:r>
              <a:rPr lang="en-US" sz="2400" dirty="0"/>
              <a:t>Stable house had builder dig down to rock or place rocks as foundation stones. Palestine had sandy, hard-baked soil everywhere.</a:t>
            </a:r>
          </a:p>
          <a:p>
            <a:r>
              <a:rPr lang="en-US" sz="2400" dirty="0"/>
              <a:t>Unstable house hastily built on sand/dirt, without effort to secure a firm foundation.</a:t>
            </a:r>
          </a:p>
          <a:p>
            <a:r>
              <a:rPr lang="en-US" sz="2400" dirty="0"/>
              <a:t>Sand=hearing, not obeying. Rock-hearing and obeying Jesus. </a:t>
            </a:r>
          </a:p>
          <a:p>
            <a:r>
              <a:rPr lang="en-US" sz="2400" dirty="0"/>
              <a:t>Storm=final judgment</a:t>
            </a:r>
          </a:p>
        </p:txBody>
      </p:sp>
      <p:sp>
        <p:nvSpPr>
          <p:cNvPr id="5" name="TextBox 4">
            <a:extLst>
              <a:ext uri="{FF2B5EF4-FFF2-40B4-BE49-F238E27FC236}">
                <a16:creationId xmlns:a16="http://schemas.microsoft.com/office/drawing/2014/main" id="{2843184D-E2BE-48AD-82E6-0E1773C5AB7F}"/>
              </a:ext>
            </a:extLst>
          </p:cNvPr>
          <p:cNvSpPr txBox="1"/>
          <p:nvPr/>
        </p:nvSpPr>
        <p:spPr>
          <a:xfrm>
            <a:off x="1369195" y="6176963"/>
            <a:ext cx="4119609" cy="646331"/>
          </a:xfrm>
          <a:prstGeom prst="rect">
            <a:avLst/>
          </a:prstGeom>
          <a:noFill/>
        </p:spPr>
        <p:txBody>
          <a:bodyPr wrap="square" rtlCol="0">
            <a:spAutoFit/>
          </a:bodyPr>
          <a:lstStyle/>
          <a:p>
            <a:pPr algn="ctr"/>
            <a:r>
              <a:rPr lang="en-US" dirty="0"/>
              <a:t>Excavation of 1</a:t>
            </a:r>
            <a:r>
              <a:rPr lang="en-US" baseline="30000" dirty="0"/>
              <a:t>st</a:t>
            </a:r>
            <a:r>
              <a:rPr lang="en-US" dirty="0"/>
              <a:t> Century Israelite House</a:t>
            </a:r>
          </a:p>
          <a:p>
            <a:pPr algn="ctr"/>
            <a:r>
              <a:rPr lang="en-US" dirty="0"/>
              <a:t>In Nazareth with Rock Foundation</a:t>
            </a:r>
          </a:p>
        </p:txBody>
      </p:sp>
    </p:spTree>
    <p:extLst>
      <p:ext uri="{BB962C8B-B14F-4D97-AF65-F5344CB8AC3E}">
        <p14:creationId xmlns:p14="http://schemas.microsoft.com/office/powerpoint/2010/main" val="269306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D8EC-4362-4209-B115-D7F3EA6EE06B}"/>
              </a:ext>
            </a:extLst>
          </p:cNvPr>
          <p:cNvSpPr>
            <a:spLocks noGrp="1"/>
          </p:cNvSpPr>
          <p:nvPr>
            <p:ph type="title"/>
          </p:nvPr>
        </p:nvSpPr>
        <p:spPr/>
        <p:txBody>
          <a:bodyPr>
            <a:normAutofit fontScale="90000"/>
          </a:bodyPr>
          <a:lstStyle/>
          <a:p>
            <a:pPr algn="ctr"/>
            <a:r>
              <a:rPr lang="en-US" sz="3600" dirty="0"/>
              <a:t>Wisdom is diligent foresight to build on a solid foundation.</a:t>
            </a:r>
            <a:br>
              <a:rPr lang="en-US" sz="3600" dirty="0"/>
            </a:br>
            <a:r>
              <a:rPr lang="en-US" sz="3600" dirty="0"/>
              <a:t>Foolishness builds the short-sighted, easy way.</a:t>
            </a:r>
            <a:endParaRPr lang="en-US" dirty="0"/>
          </a:p>
        </p:txBody>
      </p:sp>
      <p:sp>
        <p:nvSpPr>
          <p:cNvPr id="4" name="AutoShape 2" descr="http://www.estately.com/blog/assets/467x494xarticle-1055660-02a87a8d00000578-263_468x7052.jpeg.pagespeed.ic.scW67fHsO6.webp">
            <a:extLst>
              <a:ext uri="{FF2B5EF4-FFF2-40B4-BE49-F238E27FC236}">
                <a16:creationId xmlns:a16="http://schemas.microsoft.com/office/drawing/2014/main" id="{0CF55145-28B1-47F1-90A5-6152C33B21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estately.com/blog/assets/467x494xarticle-1055660-02a87a8d00000578-263_468x7052.jpeg.pagespeed.ic.scW67fHsO6.webp">
            <a:extLst>
              <a:ext uri="{FF2B5EF4-FFF2-40B4-BE49-F238E27FC236}">
                <a16:creationId xmlns:a16="http://schemas.microsoft.com/office/drawing/2014/main" id="{FB5F5287-732D-4A49-A86F-EA6EFDF58F1C}"/>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81C371C-0F5B-4427-AA4E-8DB9BA595E04}"/>
              </a:ext>
            </a:extLst>
          </p:cNvPr>
          <p:cNvPicPr>
            <a:picLocks noChangeAspect="1"/>
          </p:cNvPicPr>
          <p:nvPr/>
        </p:nvPicPr>
        <p:blipFill>
          <a:blip r:embed="rId2"/>
          <a:stretch>
            <a:fillRect/>
          </a:stretch>
        </p:blipFill>
        <p:spPr>
          <a:xfrm>
            <a:off x="755576" y="1809174"/>
            <a:ext cx="4486275" cy="4486275"/>
          </a:xfrm>
          <a:prstGeom prst="rect">
            <a:avLst/>
          </a:prstGeom>
        </p:spPr>
      </p:pic>
      <p:pic>
        <p:nvPicPr>
          <p:cNvPr id="7" name="Picture 6">
            <a:extLst>
              <a:ext uri="{FF2B5EF4-FFF2-40B4-BE49-F238E27FC236}">
                <a16:creationId xmlns:a16="http://schemas.microsoft.com/office/drawing/2014/main" id="{293C8DAC-14F7-4543-8238-D0CD05CDC8C5}"/>
              </a:ext>
            </a:extLst>
          </p:cNvPr>
          <p:cNvPicPr>
            <a:picLocks noChangeAspect="1"/>
          </p:cNvPicPr>
          <p:nvPr/>
        </p:nvPicPr>
        <p:blipFill rotWithShape="1">
          <a:blip r:embed="rId3"/>
          <a:srcRect l="11829" t="22310" r="26193"/>
          <a:stretch/>
        </p:blipFill>
        <p:spPr>
          <a:xfrm>
            <a:off x="5598930" y="1825625"/>
            <a:ext cx="5623861" cy="3692674"/>
          </a:xfrm>
          <a:prstGeom prst="rect">
            <a:avLst/>
          </a:prstGeom>
        </p:spPr>
      </p:pic>
      <p:sp>
        <p:nvSpPr>
          <p:cNvPr id="8" name="TextBox 7">
            <a:extLst>
              <a:ext uri="{FF2B5EF4-FFF2-40B4-BE49-F238E27FC236}">
                <a16:creationId xmlns:a16="http://schemas.microsoft.com/office/drawing/2014/main" id="{720B0612-ED21-41C5-B233-8DE2E10F0469}"/>
              </a:ext>
            </a:extLst>
          </p:cNvPr>
          <p:cNvSpPr txBox="1"/>
          <p:nvPr/>
        </p:nvSpPr>
        <p:spPr>
          <a:xfrm>
            <a:off x="1392864" y="5589875"/>
            <a:ext cx="3413052" cy="646331"/>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Hurricane-proof house after hurricane struck Galveston, TX</a:t>
            </a:r>
          </a:p>
        </p:txBody>
      </p:sp>
      <p:sp>
        <p:nvSpPr>
          <p:cNvPr id="9" name="TextBox 8">
            <a:extLst>
              <a:ext uri="{FF2B5EF4-FFF2-40B4-BE49-F238E27FC236}">
                <a16:creationId xmlns:a16="http://schemas.microsoft.com/office/drawing/2014/main" id="{595EA603-831E-4F24-9A2E-2599BA1EFC65}"/>
              </a:ext>
            </a:extLst>
          </p:cNvPr>
          <p:cNvSpPr txBox="1"/>
          <p:nvPr/>
        </p:nvSpPr>
        <p:spPr>
          <a:xfrm>
            <a:off x="6524758" y="4730681"/>
            <a:ext cx="3902149"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Destroyed homes on a NJ beach after Hurricane Sandy.</a:t>
            </a:r>
          </a:p>
        </p:txBody>
      </p:sp>
      <p:sp>
        <p:nvSpPr>
          <p:cNvPr id="10" name="TextBox 9">
            <a:extLst>
              <a:ext uri="{FF2B5EF4-FFF2-40B4-BE49-F238E27FC236}">
                <a16:creationId xmlns:a16="http://schemas.microsoft.com/office/drawing/2014/main" id="{7FBD9554-305C-4674-B19A-DFCAB0A936FF}"/>
              </a:ext>
            </a:extLst>
          </p:cNvPr>
          <p:cNvSpPr txBox="1"/>
          <p:nvPr/>
        </p:nvSpPr>
        <p:spPr>
          <a:xfrm>
            <a:off x="5598930" y="5521522"/>
            <a:ext cx="5623862" cy="830997"/>
          </a:xfrm>
          <a:prstGeom prst="rect">
            <a:avLst/>
          </a:prstGeom>
          <a:solidFill>
            <a:srgbClr val="FF0000"/>
          </a:solidFill>
        </p:spPr>
        <p:txBody>
          <a:bodyPr wrap="square" rtlCol="0">
            <a:spAutoFit/>
          </a:bodyPr>
          <a:lstStyle/>
          <a:p>
            <a:pPr algn="ctr"/>
            <a:r>
              <a:rPr lang="en-US" sz="2400" b="1" i="1" dirty="0">
                <a:solidFill>
                  <a:schemeClr val="bg1"/>
                </a:solidFill>
              </a:rPr>
              <a:t>Jesus’s words give us the blueprint for building a life that will endure!</a:t>
            </a:r>
          </a:p>
        </p:txBody>
      </p:sp>
    </p:spTree>
    <p:extLst>
      <p:ext uri="{BB962C8B-B14F-4D97-AF65-F5344CB8AC3E}">
        <p14:creationId xmlns:p14="http://schemas.microsoft.com/office/powerpoint/2010/main" val="6199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9CC9-5C69-41F3-AAF4-325426A37CA5}"/>
              </a:ext>
            </a:extLst>
          </p:cNvPr>
          <p:cNvSpPr>
            <a:spLocks noGrp="1"/>
          </p:cNvSpPr>
          <p:nvPr>
            <p:ph type="title"/>
          </p:nvPr>
        </p:nvSpPr>
        <p:spPr/>
        <p:txBody>
          <a:bodyPr/>
          <a:lstStyle/>
          <a:p>
            <a:pPr algn="ctr"/>
            <a:r>
              <a:rPr lang="en-US" b="1" dirty="0"/>
              <a:t>1. The Wise Builder</a:t>
            </a:r>
          </a:p>
        </p:txBody>
      </p:sp>
      <p:sp>
        <p:nvSpPr>
          <p:cNvPr id="5" name="Content Placeholder 4">
            <a:extLst>
              <a:ext uri="{FF2B5EF4-FFF2-40B4-BE49-F238E27FC236}">
                <a16:creationId xmlns:a16="http://schemas.microsoft.com/office/drawing/2014/main" id="{F461401E-6DF5-4A86-B223-50155044BBD9}"/>
              </a:ext>
            </a:extLst>
          </p:cNvPr>
          <p:cNvSpPr>
            <a:spLocks noGrp="1"/>
          </p:cNvSpPr>
          <p:nvPr>
            <p:ph sz="half" idx="2"/>
          </p:nvPr>
        </p:nvSpPr>
        <p:spPr/>
        <p:txBody>
          <a:bodyPr/>
          <a:lstStyle/>
          <a:p>
            <a:r>
              <a:rPr lang="en-US" dirty="0"/>
              <a:t>Listens to Jesus with Faith – Matt. 11:15, Gal. 3:2, Rom 10:17, Jn 6:68, 1 Cor. 3:11</a:t>
            </a:r>
          </a:p>
          <a:p>
            <a:endParaRPr lang="en-US" dirty="0"/>
          </a:p>
          <a:p>
            <a:r>
              <a:rPr lang="en-US" dirty="0"/>
              <a:t>Obeys ALL Christ’s Word in Love – Matt. 22:37, Jn 14:15, 1 Jn 5:3</a:t>
            </a:r>
          </a:p>
        </p:txBody>
      </p:sp>
      <p:pic>
        <p:nvPicPr>
          <p:cNvPr id="6" name="Picture 2" descr="http://alittleperspective.com/wp-content/uploads/2014/02/mat-7-24-ww.jpg">
            <a:extLst>
              <a:ext uri="{FF2B5EF4-FFF2-40B4-BE49-F238E27FC236}">
                <a16:creationId xmlns:a16="http://schemas.microsoft.com/office/drawing/2014/main" id="{AC661728-8046-4CBD-B715-9946146783D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9147"/>
          <a:stretch/>
        </p:blipFill>
        <p:spPr bwMode="auto">
          <a:xfrm>
            <a:off x="625410" y="1977389"/>
            <a:ext cx="5062920" cy="3066543"/>
          </a:xfrm>
          <a:prstGeom prst="rect">
            <a:avLst/>
          </a:prstGeom>
          <a:noFill/>
          <a:ln w="444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9CC9-5C69-41F3-AAF4-325426A37CA5}"/>
              </a:ext>
            </a:extLst>
          </p:cNvPr>
          <p:cNvSpPr>
            <a:spLocks noGrp="1"/>
          </p:cNvSpPr>
          <p:nvPr>
            <p:ph type="title"/>
          </p:nvPr>
        </p:nvSpPr>
        <p:spPr/>
        <p:txBody>
          <a:bodyPr/>
          <a:lstStyle/>
          <a:p>
            <a:pPr algn="ctr"/>
            <a:r>
              <a:rPr lang="en-US" b="1" dirty="0"/>
              <a:t>2. The Foolish Builder</a:t>
            </a:r>
          </a:p>
        </p:txBody>
      </p:sp>
      <p:sp>
        <p:nvSpPr>
          <p:cNvPr id="5" name="Content Placeholder 4">
            <a:extLst>
              <a:ext uri="{FF2B5EF4-FFF2-40B4-BE49-F238E27FC236}">
                <a16:creationId xmlns:a16="http://schemas.microsoft.com/office/drawing/2014/main" id="{F461401E-6DF5-4A86-B223-50155044BBD9}"/>
              </a:ext>
            </a:extLst>
          </p:cNvPr>
          <p:cNvSpPr>
            <a:spLocks noGrp="1"/>
          </p:cNvSpPr>
          <p:nvPr>
            <p:ph sz="half" idx="2"/>
          </p:nvPr>
        </p:nvSpPr>
        <p:spPr/>
        <p:txBody>
          <a:bodyPr>
            <a:normAutofit lnSpcReduction="10000"/>
          </a:bodyPr>
          <a:lstStyle/>
          <a:p>
            <a:r>
              <a:rPr lang="en-US" dirty="0"/>
              <a:t>Hears but Fails to Act! Why (Mk 4:14-20)?</a:t>
            </a:r>
          </a:p>
          <a:p>
            <a:pPr lvl="1"/>
            <a:r>
              <a:rPr lang="en-US" dirty="0"/>
              <a:t>Hard heart says “no” to God!</a:t>
            </a:r>
          </a:p>
          <a:p>
            <a:pPr lvl="1"/>
            <a:r>
              <a:rPr lang="en-US" dirty="0"/>
              <a:t>Shallow heart says “maybe” to God</a:t>
            </a:r>
          </a:p>
          <a:p>
            <a:pPr lvl="1"/>
            <a:r>
              <a:rPr lang="en-US" dirty="0"/>
              <a:t>Crowded heart says “yes” to God and “yes” to the world</a:t>
            </a:r>
          </a:p>
          <a:p>
            <a:pPr lvl="1"/>
            <a:endParaRPr lang="en-US" dirty="0"/>
          </a:p>
          <a:p>
            <a:r>
              <a:rPr lang="en-US" dirty="0"/>
              <a:t>Consequences of disobedience is eternal loss of soul – Matt 7:13-14, 21-23; 25:41-46</a:t>
            </a:r>
          </a:p>
        </p:txBody>
      </p:sp>
      <p:sp>
        <p:nvSpPr>
          <p:cNvPr id="4" name="Content Placeholder 3">
            <a:extLst>
              <a:ext uri="{FF2B5EF4-FFF2-40B4-BE49-F238E27FC236}">
                <a16:creationId xmlns:a16="http://schemas.microsoft.com/office/drawing/2014/main" id="{DBAA644B-B502-4C49-94B0-A2F285A71292}"/>
              </a:ext>
            </a:extLst>
          </p:cNvPr>
          <p:cNvSpPr>
            <a:spLocks noGrp="1"/>
          </p:cNvSpPr>
          <p:nvPr>
            <p:ph sz="half" idx="1"/>
          </p:nvPr>
        </p:nvSpPr>
        <p:spPr/>
        <p:txBody>
          <a:bodyPr>
            <a:normAutofit lnSpcReduction="10000"/>
          </a:bodyPr>
          <a:lstStyle/>
          <a:p>
            <a:endParaRPr lang="en-US"/>
          </a:p>
        </p:txBody>
      </p:sp>
      <p:pic>
        <p:nvPicPr>
          <p:cNvPr id="7" name="Picture 6">
            <a:extLst>
              <a:ext uri="{FF2B5EF4-FFF2-40B4-BE49-F238E27FC236}">
                <a16:creationId xmlns:a16="http://schemas.microsoft.com/office/drawing/2014/main" id="{DAAC8388-3F3D-466E-80CC-1EFD038A728C}"/>
              </a:ext>
            </a:extLst>
          </p:cNvPr>
          <p:cNvPicPr>
            <a:picLocks noChangeAspect="1"/>
          </p:cNvPicPr>
          <p:nvPr/>
        </p:nvPicPr>
        <p:blipFill>
          <a:blip r:embed="rId2"/>
          <a:stretch>
            <a:fillRect/>
          </a:stretch>
        </p:blipFill>
        <p:spPr>
          <a:xfrm>
            <a:off x="815815" y="1798637"/>
            <a:ext cx="5203985" cy="3260725"/>
          </a:xfrm>
          <a:prstGeom prst="rect">
            <a:avLst/>
          </a:prstGeom>
        </p:spPr>
      </p:pic>
    </p:spTree>
    <p:extLst>
      <p:ext uri="{BB962C8B-B14F-4D97-AF65-F5344CB8AC3E}">
        <p14:creationId xmlns:p14="http://schemas.microsoft.com/office/powerpoint/2010/main" val="226638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8357</TotalTime>
  <Words>736</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Georgia</vt:lpstr>
      <vt:lpstr>Office Theme</vt:lpstr>
      <vt:lpstr>PowerPoint Presentation</vt:lpstr>
      <vt:lpstr>The Sermon on the Mount (Matthew 5-7)  Jesus Concludes with a Call to Action (Matt. 7:24-27)!</vt:lpstr>
      <vt:lpstr>PowerPoint Presentation</vt:lpstr>
      <vt:lpstr>PowerPoint Presentation</vt:lpstr>
      <vt:lpstr>The Wise and Foolish Builders</vt:lpstr>
      <vt:lpstr>Context of Matt. 7:24-27 Jesus’ Illustration of How to Build</vt:lpstr>
      <vt:lpstr>Wisdom is diligent foresight to build on a solid foundation. Foolishness builds the short-sighted, easy way.</vt:lpstr>
      <vt:lpstr>1. The Wise Builder</vt:lpstr>
      <vt:lpstr>2. The Foolish Builder</vt:lpstr>
      <vt:lpstr>PowerPoint Presentation</vt:lpstr>
      <vt:lpstr>3. Practical Lessons to Wise Building</vt:lpstr>
      <vt:lpstr>3. Practical Lessons to Wise Building</vt:lpstr>
      <vt:lpstr>3. Practical Lessons to Wise Building</vt:lpstr>
      <vt:lpstr>3. Practical Lessons to Wise Building</vt:lpstr>
      <vt:lpstr>PowerPoint Presentation</vt:lpstr>
      <vt:lpstr>The Wise and Foolish Builders</vt:lpstr>
      <vt:lpstr>The Wise and Foolish Builders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Walton</dc:creator>
  <cp:lastModifiedBy>Frank Walton</cp:lastModifiedBy>
  <cp:revision>50</cp:revision>
  <dcterms:created xsi:type="dcterms:W3CDTF">2018-06-08T11:52:52Z</dcterms:created>
  <dcterms:modified xsi:type="dcterms:W3CDTF">2018-06-25T14:32:59Z</dcterms:modified>
</cp:coreProperties>
</file>